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3" r:id="rId17"/>
    <p:sldId id="311" r:id="rId18"/>
    <p:sldId id="300" r:id="rId19"/>
    <p:sldId id="302" r:id="rId20"/>
    <p:sldId id="301" r:id="rId21"/>
    <p:sldId id="316" r:id="rId22"/>
    <p:sldId id="315" r:id="rId23"/>
    <p:sldId id="317" r:id="rId24"/>
    <p:sldId id="319" r:id="rId25"/>
    <p:sldId id="314" r:id="rId26"/>
    <p:sldId id="318" r:id="rId27"/>
    <p:sldId id="295" r:id="rId28"/>
    <p:sldId id="297" r:id="rId29"/>
    <p:sldId id="32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3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8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81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9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1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6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6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4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0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3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5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2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863E-83DE-433F-9455-0E0B2DC1812A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E98F-9280-40DA-A6A5-E04EB7E22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6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я с выставкой школьного музея\школа 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2674" cy="817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270172"/>
            <a:ext cx="12192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/>
              <a:t>Музей истории школы № 48</a:t>
            </a:r>
          </a:p>
          <a:p>
            <a:pPr algn="ctr"/>
            <a:r>
              <a:rPr lang="ru-RU" sz="4000" b="1" dirty="0" smtClean="0"/>
              <a:t>МБОУ Гимназия № 48 им. Николая Островского.</a:t>
            </a:r>
          </a:p>
          <a:p>
            <a:pPr algn="ctr"/>
            <a:r>
              <a:rPr lang="ru-RU" sz="6000" b="1" dirty="0" smtClean="0"/>
              <a:t> </a:t>
            </a:r>
            <a:endParaRPr lang="ru-RU" sz="6000" b="1" dirty="0">
              <a:ln>
                <a:solidFill>
                  <a:srgbClr val="FFC000"/>
                </a:solidFill>
              </a:ln>
              <a:solidFill>
                <a:srgbClr val="76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2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0"/>
    </mc:Choice>
    <mc:Fallback xmlns="">
      <p:transition advTm="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я с выставкой школьного музея\презентация о музее\сайт музея\Новая папка - копия\Экспозиция Его имя носит наша школа (Николай Островский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49" y="0"/>
            <a:ext cx="9288000" cy="619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3047" y="6175332"/>
            <a:ext cx="11774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     Экспозиция «Его имя носит наша школа»</a:t>
            </a:r>
            <a:endParaRPr lang="ru-RU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я с выставкой школьного музея\презентация о музее\сайт музея\Новая папка - копия\экспозиция История школы № 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88" y="0"/>
            <a:ext cx="9906000" cy="62755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51" y="6288066"/>
            <a:ext cx="11661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Экспозиция «История школы № 48»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я с выставкой школьного музея\презентация о музее\сайт музея\Новая папка - копия\экспозиция История школы в годы войн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2" y="-3"/>
            <a:ext cx="9684000" cy="6162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8278" y="6198984"/>
            <a:ext cx="10221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Экспозиция «История школы в годы войны»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езентация с выставкой школьного музея\презентация о музее\сайт музея\Новая папка - копия\экспозиция о 52 гвардейской танковой бригад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46" y="0"/>
            <a:ext cx="8964000" cy="61474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8723" y="6198985"/>
            <a:ext cx="1141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Экспозиция о 52 гвардейской танковой бригаде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езентация с выставкой школьного музея\презентация о музее\сайт музея\Новая папка - копия\Экспозиция Интернациональные связи школы 48 - гимназии 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1" y="0"/>
            <a:ext cx="9396000" cy="56221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8827" y="5691157"/>
            <a:ext cx="11553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Экспозиция «Интернациональные связи </a:t>
            </a:r>
          </a:p>
          <a:p>
            <a:r>
              <a:rPr lang="ru-RU" sz="3600" dirty="0" smtClean="0"/>
              <a:t>                                        школы 48 - гимназии 48»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езентация с выставкой школьного музея\презентация о музее\сайт музея\Новая папка - копия\Экспозиция на 3 этаже школы Блокадный хол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6" y="0"/>
            <a:ext cx="9936000" cy="5967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16482" y="5937338"/>
            <a:ext cx="1027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Экспозиция «Блокадный холл»    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езентация с выставкой школьного музея\История музея\Для презентации по истории музея\мероприятия\Фото Мероприятия музея 1\кл.час о ВОВ 2\DSC_1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82" y="187890"/>
            <a:ext cx="9251146" cy="56450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5364" y="5774499"/>
            <a:ext cx="11837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Содержание  экспозиций музея позволяет активно использовать его в образовательном процессе гимназии при изучении на уроках истории тем Гражданской войны, Первых пятилеток, Великой Отечественной войны, послевоенного развития страны.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резентация с выставкой школьного музея\презентация о музее\сайт музея\Новая папка\Митинг в Блокадном холле (27.01.202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364" y="150312"/>
            <a:ext cx="9288000" cy="64019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444625" y="302359"/>
            <a:ext cx="27473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Музей </a:t>
            </a:r>
          </a:p>
          <a:p>
            <a:r>
              <a:rPr lang="ru-RU" sz="2800" b="1" dirty="0" smtClean="0"/>
              <a:t>сегодня</a:t>
            </a:r>
          </a:p>
          <a:p>
            <a:r>
              <a:rPr lang="ru-RU" sz="2800" b="1" dirty="0" smtClean="0"/>
              <a:t>сохраняет </a:t>
            </a:r>
          </a:p>
          <a:p>
            <a:r>
              <a:rPr lang="ru-RU" sz="2800" b="1" dirty="0" smtClean="0"/>
              <a:t>и поддерживает  традиции </a:t>
            </a:r>
          </a:p>
          <a:p>
            <a:r>
              <a:rPr lang="ru-RU" sz="2800" b="1" dirty="0" smtClean="0"/>
              <a:t>гимназии, формирующие особый</a:t>
            </a:r>
          </a:p>
          <a:p>
            <a:r>
              <a:rPr lang="ru-RU" sz="2800" b="1" dirty="0" smtClean="0"/>
              <a:t>«дух» школьного сообщества.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0668" y="0"/>
            <a:ext cx="46513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Множество </a:t>
            </a:r>
            <a:r>
              <a:rPr lang="ru-RU" sz="2400" b="1" dirty="0"/>
              <a:t>школьных </a:t>
            </a:r>
            <a:r>
              <a:rPr lang="ru-RU" sz="2400" b="1" dirty="0" smtClean="0"/>
              <a:t>традиций связаны </a:t>
            </a:r>
          </a:p>
          <a:p>
            <a:r>
              <a:rPr lang="ru-RU" sz="2400" b="1" dirty="0" smtClean="0"/>
              <a:t>с </a:t>
            </a:r>
            <a:r>
              <a:rPr lang="ru-RU" sz="2400" b="1" dirty="0"/>
              <a:t>деятельностью </a:t>
            </a:r>
            <a:endParaRPr lang="ru-RU" sz="2400" b="1" dirty="0" smtClean="0"/>
          </a:p>
          <a:p>
            <a:r>
              <a:rPr lang="ru-RU" sz="2400" b="1" dirty="0" smtClean="0"/>
              <a:t>музея.</a:t>
            </a:r>
          </a:p>
          <a:p>
            <a:r>
              <a:rPr lang="ru-RU" sz="2400" b="1" dirty="0" smtClean="0"/>
              <a:t>И традициям этим </a:t>
            </a:r>
          </a:p>
          <a:p>
            <a:r>
              <a:rPr lang="ru-RU" sz="2400" b="1" dirty="0" smtClean="0"/>
              <a:t>больше 60 лет</a:t>
            </a:r>
            <a:r>
              <a:rPr lang="ru-RU" sz="2400" b="1" dirty="0"/>
              <a:t>:</a:t>
            </a:r>
            <a:r>
              <a:rPr lang="ru-RU" sz="2400" b="1" dirty="0" smtClean="0"/>
              <a:t> </a:t>
            </a:r>
          </a:p>
          <a:p>
            <a:r>
              <a:rPr lang="ru-RU" sz="3600" b="1" dirty="0" smtClean="0"/>
              <a:t>День </a:t>
            </a:r>
            <a:r>
              <a:rPr lang="ru-RU" sz="3600" b="1" dirty="0"/>
              <a:t>чести школы</a:t>
            </a:r>
            <a:r>
              <a:rPr lang="ru-RU" sz="2400" b="1" dirty="0"/>
              <a:t> </a:t>
            </a:r>
            <a:r>
              <a:rPr lang="ru-RU" sz="3200" b="1" dirty="0"/>
              <a:t>(29 </a:t>
            </a:r>
            <a:r>
              <a:rPr lang="ru-RU" sz="3200" b="1" dirty="0" smtClean="0"/>
              <a:t>сентября – </a:t>
            </a:r>
          </a:p>
          <a:p>
            <a:r>
              <a:rPr lang="ru-RU" sz="3200" b="1" dirty="0" smtClean="0"/>
              <a:t>День </a:t>
            </a:r>
            <a:r>
              <a:rPr lang="ru-RU" sz="3200" b="1" dirty="0"/>
              <a:t>рождения </a:t>
            </a:r>
            <a:r>
              <a:rPr lang="ru-RU" sz="3200" b="1" dirty="0" smtClean="0"/>
              <a:t>       Н. Островского)  </a:t>
            </a:r>
          </a:p>
          <a:p>
            <a:r>
              <a:rPr lang="ru-RU" sz="2400" b="1" dirty="0" smtClean="0"/>
              <a:t>- это  </a:t>
            </a:r>
            <a:r>
              <a:rPr lang="ru-RU" sz="2400" b="1" dirty="0"/>
              <a:t>экскурсии в музей по экспозиции «Его имя носит наша школа</a:t>
            </a:r>
            <a:r>
              <a:rPr lang="ru-RU" sz="2400" b="1" dirty="0" smtClean="0"/>
              <a:t>»; </a:t>
            </a:r>
          </a:p>
          <a:p>
            <a:r>
              <a:rPr lang="ru-RU" sz="2400" b="1" dirty="0" smtClean="0"/>
              <a:t>- это лекции </a:t>
            </a:r>
            <a:r>
              <a:rPr lang="ru-RU" sz="2400" b="1" dirty="0"/>
              <a:t>и беседы о Н</a:t>
            </a:r>
            <a:r>
              <a:rPr lang="ru-RU" sz="2400" b="1" dirty="0" smtClean="0"/>
              <a:t>. Островском</a:t>
            </a:r>
            <a:r>
              <a:rPr lang="ru-RU" sz="2400" b="1" dirty="0"/>
              <a:t>,  </a:t>
            </a:r>
            <a:r>
              <a:rPr lang="ru-RU" sz="2400" b="1" dirty="0" smtClean="0"/>
              <a:t>и его романе </a:t>
            </a:r>
            <a:r>
              <a:rPr lang="ru-RU" sz="2400" b="1" dirty="0"/>
              <a:t>«Как закалялась сталь</a:t>
            </a:r>
            <a:r>
              <a:rPr lang="ru-RU" sz="2400" b="1" dirty="0" smtClean="0"/>
              <a:t>»; </a:t>
            </a:r>
          </a:p>
        </p:txBody>
      </p:sp>
      <p:pic>
        <p:nvPicPr>
          <p:cNvPr id="8194" name="Picture 2" descr="E:\Презентация с выставкой школьного музея\презентация о музее\презентация о музее\Презентация с выставкой школьного музея\История музея\Экскурсия в музей 12.04.2011г. фото\PB24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40" y="388307"/>
            <a:ext cx="7293192" cy="5435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79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521" y="5674291"/>
            <a:ext cx="11586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это </a:t>
            </a:r>
            <a:r>
              <a:rPr lang="ru-RU" sz="2800" b="1" dirty="0"/>
              <a:t>Посвящение в гимназисты первоклассников </a:t>
            </a:r>
            <a:endParaRPr lang="ru-RU" sz="2800" b="1" dirty="0" smtClean="0"/>
          </a:p>
          <a:p>
            <a:r>
              <a:rPr lang="ru-RU" sz="2800" b="1" dirty="0" smtClean="0"/>
              <a:t>    (</a:t>
            </a:r>
            <a:r>
              <a:rPr lang="ru-RU" sz="2800" b="1" dirty="0"/>
              <a:t>до получения  статуса гимназии – Посвящение в корчагинцы);</a:t>
            </a:r>
          </a:p>
        </p:txBody>
      </p:sp>
      <p:pic>
        <p:nvPicPr>
          <p:cNvPr id="3" name="Picture 2" descr="C:\Users\5\Desktop\Алина\мероприятия\6. Шефство над первоклассниками 3\Посвящение в гимназисты. первоклассники произносят клятву 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838" y="162839"/>
            <a:ext cx="8316000" cy="55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3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5771" y="1415143"/>
            <a:ext cx="7532915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54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2857" y="406400"/>
            <a:ext cx="67491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Гимназия № 48 одна из старейших школ Челябинска, и первая школа в Тракторозаводском районе.  </a:t>
            </a:r>
          </a:p>
          <a:p>
            <a:r>
              <a:rPr lang="ru-RU" sz="3600" dirty="0" smtClean="0"/>
              <a:t>   </a:t>
            </a:r>
          </a:p>
          <a:p>
            <a:r>
              <a:rPr lang="ru-RU" sz="3600" dirty="0" smtClean="0"/>
              <a:t>В 1930 году она распахнула двери для детей строителей Челябинского тракторного завода, самого крупного тракторного завода в Европе. </a:t>
            </a:r>
            <a:endParaRPr lang="ru-RU" sz="3600" dirty="0"/>
          </a:p>
        </p:txBody>
      </p:sp>
      <p:pic>
        <p:nvPicPr>
          <p:cNvPr id="1026" name="Picture 2" descr="C:\Documents and Settings\Музей\Рабочий стол\шк. 48\презентация о музее\герб гимназии 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220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679563"/>
      </p:ext>
    </p:extLst>
  </p:cSld>
  <p:clrMapOvr>
    <a:masterClrMapping/>
  </p:clrMapOvr>
  <p:transition spd="slow" advTm="2625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езентация с выставкой школьного музея\История музея\Для презентации по истории музея\мероприятия\5. День чести школы 29.09 2013г 4\1. Отряд почетного караула у памятника Н.Остовскому 29.09.2013г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12" y="164254"/>
            <a:ext cx="8244000" cy="58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728" y="5937337"/>
            <a:ext cx="11624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 это </a:t>
            </a:r>
            <a:r>
              <a:rPr lang="ru-RU" sz="2400" b="1" dirty="0"/>
              <a:t>почетный караул и возложение цветов к памятнику Н.Островскому </a:t>
            </a:r>
            <a:endParaRPr lang="ru-RU" sz="2400" b="1" dirty="0" smtClean="0"/>
          </a:p>
          <a:p>
            <a:r>
              <a:rPr lang="ru-RU" sz="2400" b="1" dirty="0" smtClean="0"/>
              <a:t>                                                                                во </a:t>
            </a:r>
            <a:r>
              <a:rPr lang="ru-RU" sz="2400" b="1" dirty="0"/>
              <a:t>дворе нашей гимназии.</a:t>
            </a:r>
          </a:p>
        </p:txBody>
      </p:sp>
    </p:spTree>
    <p:extLst>
      <p:ext uri="{BB962C8B-B14F-4D97-AF65-F5344CB8AC3E}">
        <p14:creationId xmlns:p14="http://schemas.microsoft.com/office/powerpoint/2010/main" val="116737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ки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8219" r="1609" b="7215"/>
          <a:stretch/>
        </p:blipFill>
        <p:spPr bwMode="auto">
          <a:xfrm>
            <a:off x="237993" y="0"/>
            <a:ext cx="8617908" cy="57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723" y="5090993"/>
            <a:ext cx="10797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400" b="1" dirty="0" smtClean="0"/>
              <a:t>В </a:t>
            </a:r>
            <a:r>
              <a:rPr lang="ru-RU" sz="2400" b="1" dirty="0" smtClean="0"/>
              <a:t>традиционном школьном туристическом слете, посвященном Дню рождения школы «Золотая осень» всегда присутствует «Поляна заданий по истории школы».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42" y="4634630"/>
            <a:ext cx="117494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Стали традиционными </a:t>
            </a:r>
            <a:r>
              <a:rPr lang="ru-RU" sz="3200" dirty="0" smtClean="0"/>
              <a:t>уроки мужества</a:t>
            </a:r>
            <a:r>
              <a:rPr lang="ru-RU" sz="2000" dirty="0" smtClean="0"/>
              <a:t>, посвященные Дню танкиста, Дню Героев Танкограда, Дню защитника Отечества, Дню Победы; экскурсии по экспозиции «Боевой путь 97-52 гвардейской танковой бригады», почетный караул и возложение цветов к памятнику «Танк» на Комсомольской площади и мемориальной доске на здании школы, посвященной  97-52 гвардейской танковой бригаде, которая формировалась в стенах нашей школы и ушла на фронт после митинга на Комсомольской площади 16 мая 1942 г.</a:t>
            </a:r>
          </a:p>
        </p:txBody>
      </p:sp>
      <p:pic>
        <p:nvPicPr>
          <p:cNvPr id="10242" name="Picture 2" descr="E:\Презентация с выставкой школьного музея\презентация о музее\кружок\Хранители памяти\IMG_99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77" y="150312"/>
            <a:ext cx="8906006" cy="45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3249" y="713984"/>
            <a:ext cx="68767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День </a:t>
            </a:r>
            <a:r>
              <a:rPr lang="ru-RU" sz="3600" dirty="0"/>
              <a:t>рождения </a:t>
            </a:r>
            <a:endParaRPr lang="ru-RU" sz="3600" dirty="0" smtClean="0"/>
          </a:p>
          <a:p>
            <a:r>
              <a:rPr lang="ru-RU" sz="3600" dirty="0" smtClean="0"/>
              <a:t>М.М. Клайна </a:t>
            </a:r>
          </a:p>
          <a:p>
            <a:r>
              <a:rPr lang="ru-RU" sz="3600" dirty="0" smtClean="0"/>
              <a:t>(</a:t>
            </a:r>
            <a:r>
              <a:rPr lang="ru-RU" sz="3600" dirty="0"/>
              <a:t>18 декабря </a:t>
            </a:r>
            <a:r>
              <a:rPr lang="ru-RU" sz="3600" dirty="0" smtClean="0"/>
              <a:t>1922г.)</a:t>
            </a:r>
            <a:r>
              <a:rPr lang="ru-RU" dirty="0" smtClean="0"/>
              <a:t> </a:t>
            </a:r>
            <a:r>
              <a:rPr lang="ru-RU" sz="2800" b="1" dirty="0"/>
              <a:t>– </a:t>
            </a:r>
            <a:r>
              <a:rPr lang="ru-RU" sz="2800" b="1" dirty="0" smtClean="0"/>
              <a:t>директора, создавшего французскую 48-ю, выдающегося педагога, общественного деятеля города и области. </a:t>
            </a:r>
          </a:p>
          <a:p>
            <a:endParaRPr lang="ru-RU" sz="2800" b="1" dirty="0" smtClean="0"/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лекции </a:t>
            </a:r>
            <a:r>
              <a:rPr lang="ru-RU" sz="2400" b="1" dirty="0"/>
              <a:t>и беседы о Клайне «Учитель перед именем твоим</a:t>
            </a:r>
            <a:r>
              <a:rPr lang="ru-RU" sz="2400" b="1" dirty="0" smtClean="0"/>
              <a:t>…»;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выставки</a:t>
            </a:r>
            <a:r>
              <a:rPr lang="ru-RU" sz="2400" b="1" dirty="0"/>
              <a:t>, почетный караул и митинги у мемориальной </a:t>
            </a:r>
            <a:r>
              <a:rPr lang="ru-RU" sz="2400" b="1" dirty="0" smtClean="0"/>
              <a:t>доски </a:t>
            </a:r>
            <a:r>
              <a:rPr lang="ru-RU" sz="2400" b="1" dirty="0"/>
              <a:t>М.М.Клайну в вестибюле </a:t>
            </a:r>
            <a:r>
              <a:rPr lang="ru-RU" sz="2400" b="1" dirty="0" smtClean="0"/>
              <a:t>школы;</a:t>
            </a:r>
          </a:p>
        </p:txBody>
      </p:sp>
      <p:pic>
        <p:nvPicPr>
          <p:cNvPr id="3" name="Picture 2" descr="C:\Users\5\Desktop\Алина\мероприятия\Фото Мероприятия музея 1\фото 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859" y="1090852"/>
            <a:ext cx="487055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7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1686" y="304800"/>
            <a:ext cx="61379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- встречи </a:t>
            </a:r>
            <a:r>
              <a:rPr lang="ru-RU" sz="3200" b="1" dirty="0"/>
              <a:t>с выпускниками, учителями-ветеранами школы, друзьями и родственниками Клайна;</a:t>
            </a:r>
          </a:p>
          <a:p>
            <a:pPr marL="285750" indent="-285750">
              <a:buFontTx/>
              <a:buChar char="-"/>
            </a:pPr>
            <a:r>
              <a:rPr lang="ru-RU" sz="3200" b="1" dirty="0"/>
              <a:t>1 раз в 2 года вручение литературной премии имени М.М. Клайна; </a:t>
            </a:r>
          </a:p>
          <a:p>
            <a:pPr marL="285750" indent="-285750">
              <a:buFontTx/>
              <a:buChar char="-"/>
            </a:pPr>
            <a:r>
              <a:rPr lang="ru-RU" sz="3200" b="1" dirty="0"/>
              <a:t>встречи с лауреатами Клайновской премии и выставки «Лауреаты премии имени М.М. Клайна».</a:t>
            </a:r>
          </a:p>
        </p:txBody>
      </p:sp>
      <p:pic>
        <p:nvPicPr>
          <p:cNvPr id="3074" name="Picture 2" descr="E:\фотки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2335" b="3575"/>
          <a:stretch/>
        </p:blipFill>
        <p:spPr bwMode="auto">
          <a:xfrm>
            <a:off x="489502" y="304800"/>
            <a:ext cx="502340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6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я с выставкой школьного музея\презентация о музее\сайт музея\МУЗЕЙ\IMG_28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563" y="100206"/>
            <a:ext cx="10045352" cy="56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562" y="-2434143"/>
            <a:ext cx="11690437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sz="2000" b="1" dirty="0" smtClean="0"/>
              <a:t>Ежегодное празднование снятия блокады Ленинграда (с 2003г.): экскурсии по экспозиции «Ленинградский холл», митинги и возложение цветов к мемориальной доске ленинградцам-блокадникам, прибывшим в Челябинск строить танки и нашедшим первый приют в стенах нашей школы, встречи с ленинградцами-блокадниками, членами «Блокадного Братства», литературно-музыкальные композиции, посвященные   юбилейным датам снятия блокады.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ки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2916" r="3745" b="8334"/>
          <a:stretch/>
        </p:blipFill>
        <p:spPr bwMode="auto">
          <a:xfrm>
            <a:off x="526093" y="185530"/>
            <a:ext cx="8110330" cy="56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6423" y="185530"/>
            <a:ext cx="3449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Возрождена </a:t>
            </a:r>
            <a:r>
              <a:rPr lang="ru-RU" sz="2000" b="1" dirty="0"/>
              <a:t>традиция проведения 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митинга </a:t>
            </a:r>
            <a:r>
              <a:rPr lang="ru-RU" sz="2000" b="1" dirty="0"/>
              <a:t>и 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возложение </a:t>
            </a:r>
            <a:r>
              <a:rPr lang="ru-RU" sz="2000" b="1" dirty="0"/>
              <a:t>цветов 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к </a:t>
            </a:r>
            <a:r>
              <a:rPr lang="ru-RU" sz="2000" b="1" dirty="0"/>
              <a:t>мемориальной </a:t>
            </a:r>
            <a:r>
              <a:rPr lang="ru-RU" sz="2000" b="1" dirty="0" smtClean="0"/>
              <a:t>доске </a:t>
            </a:r>
            <a:r>
              <a:rPr lang="ru-RU" sz="2000" b="1" dirty="0"/>
              <a:t>(11 октября) </a:t>
            </a:r>
            <a:endParaRPr lang="ru-RU" sz="2000" b="1" dirty="0" smtClean="0"/>
          </a:p>
          <a:p>
            <a:pPr lvl="0"/>
            <a:r>
              <a:rPr lang="ru-RU" sz="2400" b="1" dirty="0" smtClean="0"/>
              <a:t>Альберту </a:t>
            </a:r>
            <a:r>
              <a:rPr lang="ru-RU" sz="2400" b="1" dirty="0"/>
              <a:t>Хесслеру </a:t>
            </a:r>
            <a:r>
              <a:rPr lang="ru-RU" sz="2000" b="1" dirty="0"/>
              <a:t>– немецкому коммунисту, антифашисту, советскому разведчику и радисту «Красной Капеллы», который жил в доме №15 по проспекту Ленина и работал на ЧТЗ слесарем с 1939 по1942 год.  Это мероприятие мы проводим в содружестве  с музеем ЧТЗ. Возлагаем цветы не только 11 октября, но и 23 февраля и 9 мая.</a:t>
            </a:r>
          </a:p>
        </p:txBody>
      </p:sp>
    </p:spTree>
    <p:extLst>
      <p:ext uri="{BB962C8B-B14F-4D97-AF65-F5344CB8AC3E}">
        <p14:creationId xmlns:p14="http://schemas.microsoft.com/office/powerpoint/2010/main" val="91513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9687" y="0"/>
            <a:ext cx="34323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Тесное </a:t>
            </a:r>
            <a:r>
              <a:rPr lang="ru-RU" sz="2400" b="1" dirty="0"/>
              <a:t>многолетнее сотрудничество </a:t>
            </a:r>
            <a:endParaRPr lang="ru-RU" sz="2400" b="1" dirty="0" smtClean="0"/>
          </a:p>
          <a:p>
            <a:r>
              <a:rPr lang="ru-RU" sz="2400" b="1" dirty="0" smtClean="0"/>
              <a:t>с </a:t>
            </a:r>
            <a:r>
              <a:rPr lang="ru-RU" sz="2400" b="1" dirty="0"/>
              <a:t>Музеем ЧТЗ, Музеем искусств, общественной </a:t>
            </a:r>
            <a:r>
              <a:rPr lang="ru-RU" sz="2400" b="1" dirty="0" smtClean="0"/>
              <a:t>организацией </a:t>
            </a:r>
            <a:r>
              <a:rPr lang="ru-RU" sz="2400" b="1" dirty="0"/>
              <a:t>«Блокадное Братство» </a:t>
            </a:r>
            <a:endParaRPr lang="ru-RU" sz="2400" b="1" dirty="0" smtClean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ветеранами 3-й гвардейской танковой армии позволило музею гимназии стать одним </a:t>
            </a:r>
            <a:r>
              <a:rPr lang="ru-RU" sz="2400" b="1" dirty="0" smtClean="0"/>
              <a:t>из  достойных  </a:t>
            </a:r>
            <a:r>
              <a:rPr lang="ru-RU" sz="2400" b="1" dirty="0"/>
              <a:t>музеев </a:t>
            </a:r>
            <a:r>
              <a:rPr lang="ru-RU" sz="2400" b="1" dirty="0" smtClean="0"/>
              <a:t>образовательных учреждений города Челябинска.</a:t>
            </a:r>
            <a:endParaRPr lang="ru-RU" sz="2400" b="1" dirty="0"/>
          </a:p>
        </p:txBody>
      </p:sp>
      <p:pic>
        <p:nvPicPr>
          <p:cNvPr id="1033" name="Picture 9" descr="E:\выставка 1 сентября 2021 года в музее ЧТЗ\¦ТTЛTБTВ¦-¦-¦¦¦- ¦- ¦ЬTГ¦¬¦¦¦¦ ¦з¦в¦Ч\DSC_95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5411" r="18120" b="5315"/>
          <a:stretch/>
        </p:blipFill>
        <p:spPr bwMode="auto">
          <a:xfrm>
            <a:off x="563670" y="0"/>
            <a:ext cx="8196017" cy="61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2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050" name="Picture 2" descr="C:\Users\5\Desktop\музей\Совместные мероприятия с музеем ЧТЗ\115 лет Макагону М.Я\IMG_50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t="23580" r="-14514" b="-9132"/>
          <a:stretch/>
        </p:blipFill>
        <p:spPr bwMode="auto">
          <a:xfrm>
            <a:off x="490330" y="0"/>
            <a:ext cx="9731212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791" y="5711687"/>
            <a:ext cx="11171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 </a:t>
            </a:r>
            <a:r>
              <a:rPr lang="ru-RU" sz="2800" b="1" dirty="0"/>
              <a:t>базе школьного музея организована работа исследовательского кружка «</a:t>
            </a:r>
            <a:r>
              <a:rPr lang="en-US" sz="2800" b="1" dirty="0"/>
              <a:t>Pro Memoria</a:t>
            </a:r>
            <a:r>
              <a:rPr lang="ru-RU" sz="2800" b="1" dirty="0"/>
              <a:t>» («Ради памяти»)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345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9165" y="331305"/>
            <a:ext cx="636104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Одна из главных задач </a:t>
            </a:r>
          </a:p>
          <a:p>
            <a:r>
              <a:rPr lang="ru-RU" sz="2400" b="1" dirty="0" smtClean="0"/>
              <a:t>музея школы – это организация </a:t>
            </a:r>
            <a:r>
              <a:rPr lang="ru-RU" sz="2400" b="1" dirty="0"/>
              <a:t>деятельности детского</a:t>
            </a:r>
            <a:endParaRPr lang="ru-RU" sz="2400" b="1" dirty="0" smtClean="0"/>
          </a:p>
          <a:p>
            <a:r>
              <a:rPr lang="ru-RU" sz="2400" b="1" dirty="0" smtClean="0"/>
              <a:t>музейного актива,</a:t>
            </a:r>
            <a:r>
              <a:rPr lang="ru-RU" sz="2400" b="1" dirty="0"/>
              <a:t> </a:t>
            </a:r>
            <a:r>
              <a:rPr lang="ru-RU" sz="2400" b="1" dirty="0" smtClean="0"/>
              <a:t>развитие </a:t>
            </a:r>
            <a:r>
              <a:rPr lang="ru-RU" sz="2400" b="1" dirty="0"/>
              <a:t>мыслительных, творческих, коммуникативных способностей </a:t>
            </a:r>
            <a:r>
              <a:rPr lang="ru-RU" sz="2400" b="1" dirty="0" err="1" smtClean="0"/>
              <a:t>учащихся,знакомство</a:t>
            </a:r>
            <a:r>
              <a:rPr lang="ru-RU" sz="2400" b="1" dirty="0" smtClean="0"/>
              <a:t> </a:t>
            </a:r>
            <a:r>
              <a:rPr lang="ru-RU" sz="2400" b="1" dirty="0"/>
              <a:t>их с основами музейного дела </a:t>
            </a:r>
          </a:p>
          <a:p>
            <a:r>
              <a:rPr lang="ru-RU" sz="2400" b="1" dirty="0"/>
              <a:t>и экскурсионной </a:t>
            </a:r>
            <a:r>
              <a:rPr lang="ru-RU" sz="2400" b="1" dirty="0" smtClean="0"/>
              <a:t>деятельности. </a:t>
            </a:r>
          </a:p>
          <a:p>
            <a:r>
              <a:rPr lang="ru-RU" sz="2400" b="1" dirty="0" smtClean="0"/>
              <a:t>Участие ребят в поисково </a:t>
            </a:r>
            <a:r>
              <a:rPr lang="ru-RU" sz="2400" b="1" dirty="0"/>
              <a:t>- </a:t>
            </a:r>
            <a:r>
              <a:rPr lang="ru-RU" sz="2400" b="1" dirty="0" smtClean="0"/>
              <a:t>исследовательской работе, их</a:t>
            </a:r>
            <a:r>
              <a:rPr lang="ru-RU" sz="2400" b="1" dirty="0"/>
              <a:t> </a:t>
            </a:r>
            <a:r>
              <a:rPr lang="ru-RU" sz="2400" b="1" dirty="0" smtClean="0"/>
              <a:t>экскурсионно </a:t>
            </a:r>
            <a:r>
              <a:rPr lang="ru-RU" sz="2400" b="1" dirty="0"/>
              <a:t>– просветительская деятельность </a:t>
            </a:r>
            <a:r>
              <a:rPr lang="ru-RU" sz="2400" b="1" dirty="0" smtClean="0"/>
              <a:t>способствуют формированию </a:t>
            </a:r>
            <a:r>
              <a:rPr lang="ru-RU" sz="2400" b="1" dirty="0"/>
              <a:t>у учащихся  гражданско-патриотических качеств, расширению кругозора и воспитанию  </a:t>
            </a:r>
            <a:r>
              <a:rPr lang="ru-RU" sz="2400" b="1" dirty="0" smtClean="0"/>
              <a:t>их познавательных </a:t>
            </a:r>
            <a:r>
              <a:rPr lang="ru-RU" sz="2400" b="1" dirty="0"/>
              <a:t>интересов </a:t>
            </a:r>
            <a:r>
              <a:rPr lang="ru-RU" sz="2400" b="1" dirty="0" smtClean="0"/>
              <a:t>.</a:t>
            </a:r>
            <a:r>
              <a:rPr lang="ru-RU" dirty="0"/>
              <a:t> </a:t>
            </a:r>
          </a:p>
        </p:txBody>
      </p:sp>
      <p:pic>
        <p:nvPicPr>
          <p:cNvPr id="3" name="Picture 2" descr="C:\Users\5\Desktop\Алина\Фотоальбом\фот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7" y="0"/>
            <a:ext cx="4980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3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5\Desktop\Алина\фотоальбом -2 история\первая линейка 1930 года фото 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4" r="1627" b="18645"/>
          <a:stretch>
            <a:fillRect/>
          </a:stretch>
        </p:blipFill>
        <p:spPr bwMode="auto">
          <a:xfrm>
            <a:off x="449944" y="275771"/>
            <a:ext cx="982089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6970" y="5965370"/>
            <a:ext cx="866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Первая линейка 2 сентября 1930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702629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1955 году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школа отмечала 25-летие, и  по инициативе учителя истории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было решено создать музей, чтобы сохранить бесценные свидетельства пройденного школой за четверть века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пути.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</a:t>
            </a:r>
            <a:endParaRPr lang="ru-RU" sz="28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«Музей истории школы № 48» на сегодняшний день один из старейших школьных музеев города.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 descr="C:\Users\5\Desktop\История школы\Фото история школы\3. Здание школы №48\img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257" y="0"/>
            <a:ext cx="8352000" cy="470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5\Desktop\Алина\фотоальбом -2 история\Учитель истории Гельбух Ф. фото 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4000" cy="68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5094514" y="2551191"/>
            <a:ext cx="6836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Феликс Наумович </a:t>
            </a:r>
            <a:r>
              <a:rPr lang="ru-RU" sz="4000" dirty="0" err="1" smtClean="0"/>
              <a:t>Гельбух</a:t>
            </a:r>
            <a:r>
              <a:rPr lang="ru-RU" sz="4000" dirty="0" smtClean="0"/>
              <a:t>- учитель истории, инициатор создания школьного музея.</a:t>
            </a:r>
          </a:p>
          <a:p>
            <a:r>
              <a:rPr lang="ru-RU" sz="4000" dirty="0" smtClean="0"/>
              <a:t>                      Музей открыт </a:t>
            </a:r>
          </a:p>
          <a:p>
            <a:r>
              <a:rPr lang="ru-RU" sz="4000" dirty="0" smtClean="0"/>
              <a:t>        2 февраля 1958 г.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5\Desktop\Алина\фотоальбом -2 история\фото 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28" y="232229"/>
            <a:ext cx="720993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144" y="5974915"/>
            <a:ext cx="109437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400" b="1" dirty="0" smtClean="0"/>
              <a:t>Первая экскурсия в школьном музее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84458" y="188686"/>
            <a:ext cx="3918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 моменту открытия школьного музея в 1958 году накопился обширный материал о первых десятилетиях истории школы, представленный в фотографиях, школьной документации, учебниках и учебных пособиях тех лет, художественной литературе. Эти материалы и составили первую экспозицию школьного музея.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5\Desktop\Алина\фотоальбом -2 история\3. Из истории школьного музея\1. Первая экспозия о Н.Островском в школьном музее, открытая 02.02.1958г. фото 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801" y="285193"/>
            <a:ext cx="8280000" cy="63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257" y="348344"/>
            <a:ext cx="36285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Имя советского писателя, автора романа «Как закалялась сталь» Николая Островского было присвоено школе в связи с ее 25-летием, в феврале 1956 года. </a:t>
            </a:r>
          </a:p>
          <a:p>
            <a:r>
              <a:rPr lang="ru-RU" sz="2800" b="1" dirty="0" smtClean="0"/>
              <a:t>Часть экспозиции школьного музея была посвящена Н.А. Островскому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493" y="0"/>
            <a:ext cx="617950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Сегодня, </a:t>
            </a:r>
          </a:p>
          <a:p>
            <a:r>
              <a:rPr lang="ru-RU" sz="2800" b="1" dirty="0" smtClean="0"/>
              <a:t>много десятилетий спустя, </a:t>
            </a:r>
          </a:p>
          <a:p>
            <a:r>
              <a:rPr lang="ru-RU" sz="2800" b="1" dirty="0" smtClean="0"/>
              <a:t>школьный музей действует </a:t>
            </a:r>
          </a:p>
          <a:p>
            <a:r>
              <a:rPr lang="ru-RU" sz="2800" b="1" dirty="0" smtClean="0"/>
              <a:t>в целях воспитания, </a:t>
            </a:r>
          </a:p>
          <a:p>
            <a:r>
              <a:rPr lang="ru-RU" sz="2800" b="1" dirty="0" smtClean="0"/>
              <a:t>обучения, развития и социализации обучающихся, развивает в детях </a:t>
            </a:r>
          </a:p>
          <a:p>
            <a:r>
              <a:rPr lang="ru-RU" sz="2800" b="1" dirty="0" smtClean="0"/>
              <a:t>гражданско-патриотические качества, расширяет исторический кругозор, формирует личностное, эмоционально окрашенное отношение к истории, воспитывает любовь и уважение к прошлому своей страны, города, школы.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 descr="F:\Презентация с выставкой школьного музея\экскурсия 1 класс\IMG-20210922-WA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9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я с выставкой школьного музея\презентация о музее\сайт музея\Новая папка - копия\общий вид музе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56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521" y="1064712"/>
            <a:ext cx="1162415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dirty="0" smtClean="0"/>
          </a:p>
          <a:p>
            <a:pPr algn="ctr"/>
            <a:endParaRPr lang="ru-RU" sz="8000" b="1" dirty="0" smtClean="0"/>
          </a:p>
          <a:p>
            <a:pPr algn="ctr"/>
            <a:endParaRPr lang="ru-RU" sz="6600" b="1" dirty="0" smtClean="0"/>
          </a:p>
          <a:p>
            <a:pPr algn="ctr"/>
            <a:r>
              <a:rPr lang="ru-RU" sz="6600" b="1" dirty="0" smtClean="0"/>
              <a:t>Экспозиции  </a:t>
            </a:r>
          </a:p>
          <a:p>
            <a:pPr algn="ctr"/>
            <a:r>
              <a:rPr lang="ru-RU" sz="6600" b="1" dirty="0" smtClean="0"/>
              <a:t>музея истории школы №48</a:t>
            </a:r>
            <a:endParaRPr lang="ru-RU" sz="6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1620</TotalTime>
  <Words>891</Words>
  <Application>Microsoft Office PowerPoint</Application>
  <PresentationFormat>Произвольный</PresentationFormat>
  <Paragraphs>113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музея ЧТЗ</dc:title>
  <dc:creator>Светлана</dc:creator>
  <cp:lastModifiedBy>5</cp:lastModifiedBy>
  <cp:revision>252</cp:revision>
  <dcterms:created xsi:type="dcterms:W3CDTF">2019-07-25T11:49:54Z</dcterms:created>
  <dcterms:modified xsi:type="dcterms:W3CDTF">2021-09-27T09:14:52Z</dcterms:modified>
</cp:coreProperties>
</file>